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325" r:id="rId3"/>
    <p:sldId id="334" r:id="rId4"/>
    <p:sldId id="327" r:id="rId5"/>
    <p:sldId id="326" r:id="rId6"/>
    <p:sldId id="328" r:id="rId7"/>
    <p:sldId id="336" r:id="rId8"/>
    <p:sldId id="339" r:id="rId9"/>
    <p:sldId id="337" r:id="rId10"/>
    <p:sldId id="335" r:id="rId11"/>
    <p:sldId id="324" r:id="rId12"/>
  </p:sldIdLst>
  <p:sldSz cx="5853113" cy="32908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D8DB8"/>
    <a:srgbClr val="6BFDDA"/>
    <a:srgbClr val="FFE12D"/>
    <a:srgbClr val="980246"/>
    <a:srgbClr val="D801DD"/>
    <a:srgbClr val="DC0289"/>
    <a:srgbClr val="11B000"/>
    <a:srgbClr val="01F57B"/>
    <a:srgbClr val="DA085D"/>
    <a:srgbClr val="148A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5394" autoAdjust="0"/>
  </p:normalViewPr>
  <p:slideViewPr>
    <p:cSldViewPr snapToGrid="0">
      <p:cViewPr>
        <p:scale>
          <a:sx n="98" d="100"/>
          <a:sy n="98" d="100"/>
        </p:scale>
        <p:origin x="-1614" y="-696"/>
      </p:cViewPr>
      <p:guideLst>
        <p:guide orient="horz" pos="1036"/>
        <p:guide pos="1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shade val="6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18-4840-89E2-56ECFC28FC83}"/>
              </c:ext>
            </c:extLst>
          </c:dPt>
          <c:dPt>
            <c:idx val="1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818-4840-89E2-56ECFC28FC83}"/>
              </c:ext>
            </c:extLst>
          </c:dPt>
          <c:dPt>
            <c:idx val="2"/>
            <c:spPr>
              <a:solidFill>
                <a:schemeClr val="accent5">
                  <a:tint val="6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818-4840-89E2-56ECFC28FC83}"/>
              </c:ext>
            </c:extLst>
          </c:dPt>
          <c:dLbls>
            <c:dLbl>
              <c:idx val="0"/>
              <c:layout>
                <c:manualLayout>
                  <c:x val="-0.10816840561286248"/>
                  <c:y val="0.18326835554667012"/>
                </c:manualLayout>
              </c:layout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18-4840-89E2-56ECFC28FC83}"/>
                </c:ext>
              </c:extLst>
            </c:dLbl>
            <c:dLbl>
              <c:idx val="2"/>
              <c:layout>
                <c:manualLayout>
                  <c:x val="0.11599913769733732"/>
                  <c:y val="0.18326835554667012"/>
                </c:manualLayout>
              </c:layout>
              <c:dLblPos val="bestFit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818-4840-89E2-56ECFC28FC83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знают о туризме</c:v>
                </c:pt>
                <c:pt idx="1">
                  <c:v>не знают</c:v>
                </c:pt>
                <c:pt idx="2">
                  <c:v>хотели  бы узнать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40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818-4840-89E2-56ECFC28FC83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1992717921862919"/>
          <c:y val="5.7837591954998539E-2"/>
          <c:w val="0.45657229757090367"/>
          <c:h val="0.84374644017045364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000" dirty="0"/>
              <a:t>Июнь 2023 г.</a:t>
            </a:r>
          </a:p>
        </c:rich>
      </c:tx>
      <c:layout>
        <c:manualLayout>
          <c:xMode val="edge"/>
          <c:yMode val="edge"/>
          <c:x val="0.33686149067050924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6012448124208564"/>
          <c:y val="4.3595749981953907E-3"/>
          <c:w val="0.83133608960298544"/>
          <c:h val="0.332505685618729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Показатели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интерес к туризму</c:v>
                </c:pt>
                <c:pt idx="1">
                  <c:v>культура экологического поведения</c:v>
                </c:pt>
                <c:pt idx="2">
                  <c:v>ориентирование по плану</c:v>
                </c:pt>
                <c:pt idx="3">
                  <c:v>представления о безопасности в природе</c:v>
                </c:pt>
                <c:pt idx="4">
                  <c:v>предметы первой необходимости</c:v>
                </c:pt>
                <c:pt idx="5">
                  <c:v>включЁнность родителей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0.2</c:v>
                </c:pt>
                <c:pt idx="1">
                  <c:v>0.1</c:v>
                </c:pt>
                <c:pt idx="2">
                  <c:v>0</c:v>
                </c:pt>
                <c:pt idx="3">
                  <c:v>0.15000000000000016</c:v>
                </c:pt>
                <c:pt idx="4">
                  <c:v>0.05</c:v>
                </c:pt>
                <c:pt idx="5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40-4AE2-975E-7138CB41FC2A}"/>
            </c:ext>
          </c:extLst>
        </c:ser>
        <c:dLbls>
          <c:showVal val="1"/>
        </c:dLbls>
        <c:gapWidth val="65"/>
        <c:axId val="154783744"/>
        <c:axId val="154785280"/>
      </c:barChart>
      <c:catAx>
        <c:axId val="1547837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785280"/>
        <c:crosses val="autoZero"/>
        <c:auto val="1"/>
        <c:lblAlgn val="ctr"/>
        <c:lblOffset val="100"/>
      </c:catAx>
      <c:valAx>
        <c:axId val="1547852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tickLblPos val="none"/>
        <c:crossAx val="154783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000" dirty="0"/>
              <a:t>Март 2024 г.</a:t>
            </a:r>
          </a:p>
        </c:rich>
      </c:tx>
      <c:layout>
        <c:manualLayout>
          <c:xMode val="edge"/>
          <c:yMode val="edge"/>
          <c:x val="0.3262448343070149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6543300283765688"/>
          <c:y val="5.3980891304970711E-2"/>
          <c:w val="0.83133608960298544"/>
          <c:h val="0.2911549351539040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Показатели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интерес к туризму</c:v>
                </c:pt>
                <c:pt idx="1">
                  <c:v>культура экологического поведения</c:v>
                </c:pt>
                <c:pt idx="2">
                  <c:v>ориентирование по плану</c:v>
                </c:pt>
                <c:pt idx="3">
                  <c:v>представления о безопасности в природе</c:v>
                </c:pt>
                <c:pt idx="4">
                  <c:v>предметы первой необходимости</c:v>
                </c:pt>
                <c:pt idx="5">
                  <c:v>включённость родителей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0.60000000000000064</c:v>
                </c:pt>
                <c:pt idx="1">
                  <c:v>0.8</c:v>
                </c:pt>
                <c:pt idx="2">
                  <c:v>0.8</c:v>
                </c:pt>
                <c:pt idx="3">
                  <c:v>0.5</c:v>
                </c:pt>
                <c:pt idx="4">
                  <c:v>0.30000000000000032</c:v>
                </c:pt>
                <c:pt idx="5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50-478F-BDFF-7825459DC540}"/>
            </c:ext>
          </c:extLst>
        </c:ser>
        <c:dLbls>
          <c:showVal val="1"/>
        </c:dLbls>
        <c:gapWidth val="65"/>
        <c:axId val="154387968"/>
        <c:axId val="154389504"/>
      </c:barChart>
      <c:catAx>
        <c:axId val="1543879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389504"/>
        <c:crosses val="autoZero"/>
        <c:auto val="1"/>
        <c:lblAlgn val="ctr"/>
        <c:lblOffset val="100"/>
      </c:catAx>
      <c:valAx>
        <c:axId val="1543895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tickLblPos val="none"/>
        <c:crossAx val="15438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538578"/>
            <a:ext cx="4389835" cy="1145717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1728478"/>
            <a:ext cx="4389835" cy="794536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684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0501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175210"/>
            <a:ext cx="1262077" cy="27888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175210"/>
            <a:ext cx="3713069" cy="2788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04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6010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820437"/>
            <a:ext cx="5048310" cy="136891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2202305"/>
            <a:ext cx="5048310" cy="719882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941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876047"/>
            <a:ext cx="2487573" cy="20880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876047"/>
            <a:ext cx="2487573" cy="20880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895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75210"/>
            <a:ext cx="5048310" cy="63608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806725"/>
            <a:ext cx="2476141" cy="395363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1202088"/>
            <a:ext cx="2476141" cy="17680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806725"/>
            <a:ext cx="2488335" cy="395363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1202088"/>
            <a:ext cx="2488335" cy="17680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271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7123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4282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219392"/>
            <a:ext cx="1887781" cy="76787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473827"/>
            <a:ext cx="2963138" cy="2338663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987266"/>
            <a:ext cx="1887781" cy="1829033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8689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219392"/>
            <a:ext cx="1887781" cy="76787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473827"/>
            <a:ext cx="2963138" cy="2338663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987266"/>
            <a:ext cx="1887781" cy="1829033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139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175210"/>
            <a:ext cx="5048310" cy="636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876047"/>
            <a:ext cx="5048310" cy="2088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3050166"/>
            <a:ext cx="13169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4B4FF-729C-45A1-A2D7-9D9DBE2A9235}" type="datetimeFigureOut">
              <a:rPr lang="ru-RU" smtClean="0"/>
              <a:pPr/>
              <a:t>05.04.2025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3050166"/>
            <a:ext cx="1975426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3050166"/>
            <a:ext cx="13169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DB226-7EF5-4D01-BE02-E7D177DD2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175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1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7.png"/><Relationship Id="rId4" Type="http://schemas.openxmlformats.org/officeDocument/2006/relationships/image" Target="../media/image26.jpe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5.jpeg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5" Type="http://schemas.openxmlformats.org/officeDocument/2006/relationships/image" Target="../media/image37.jpeg"/><Relationship Id="rId10" Type="http://schemas.openxmlformats.org/officeDocument/2006/relationships/image" Target="../media/image40.png"/><Relationship Id="rId4" Type="http://schemas.openxmlformats.org/officeDocument/2006/relationships/image" Target="../media/image36.jpe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100" dirty="0">
                <a:cs typeface="Times New Roman" pitchFamily="18" charset="0"/>
              </a:rPr>
              <a:t>Муниципальное автономное </a:t>
            </a:r>
            <a:r>
              <a:rPr lang="ru-RU" sz="1100" dirty="0" smtClean="0">
                <a:cs typeface="Times New Roman" pitchFamily="18" charset="0"/>
              </a:rPr>
              <a:t>общеобразовательное учреждение </a:t>
            </a:r>
            <a:r>
              <a:rPr lang="ru-RU" sz="1100" dirty="0">
                <a:cs typeface="Times New Roman" pitchFamily="18" charset="0"/>
              </a:rPr>
              <a:t/>
            </a:r>
            <a:br>
              <a:rPr lang="ru-RU" sz="1100" dirty="0">
                <a:cs typeface="Times New Roman" pitchFamily="18" charset="0"/>
              </a:rPr>
            </a:br>
            <a:r>
              <a:rPr lang="ru-RU" sz="1100" dirty="0">
                <a:cs typeface="Times New Roman" pitchFamily="18" charset="0"/>
              </a:rPr>
              <a:t>«Средняя общеобразовательная школа № 1 «Полюс»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402" y="1241282"/>
            <a:ext cx="5048310" cy="18493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700" dirty="0" smtClean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  <a:cs typeface="Times New Roman" pitchFamily="18" charset="0"/>
              </a:rPr>
              <a:t>« Детский </a:t>
            </a:r>
            <a:r>
              <a:rPr lang="ru-RU" sz="17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  <a:cs typeface="Times New Roman" pitchFamily="18" charset="0"/>
              </a:rPr>
              <a:t>туризм-это </a:t>
            </a:r>
            <a:r>
              <a:rPr lang="ru-RU" sz="1700" dirty="0" smtClean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  <a:cs typeface="Times New Roman" pitchFamily="18" charset="0"/>
              </a:rPr>
              <a:t>интересно »</a:t>
            </a:r>
            <a:endParaRPr lang="ru-RU" sz="1700" dirty="0">
              <a:ln>
                <a:solidFill>
                  <a:srgbClr val="7030A0"/>
                </a:solidFill>
              </a:ln>
              <a:latin typeface="Comic Sans MS" panose="030F0702030302020204" pitchFamily="66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dirty="0" smtClean="0">
                <a:latin typeface="+mj-lt"/>
              </a:rPr>
              <a:t>Воспитатель первой категории: </a:t>
            </a:r>
            <a:endParaRPr lang="ru-RU" b="1" dirty="0">
              <a:latin typeface="+mj-lt"/>
            </a:endParaRPr>
          </a:p>
          <a:p>
            <a:pPr marL="0" indent="0" algn="r">
              <a:buNone/>
            </a:pPr>
            <a:r>
              <a:rPr lang="ru-RU" dirty="0">
                <a:latin typeface="+mj-lt"/>
              </a:rPr>
              <a:t>Антонова Ильина </a:t>
            </a:r>
            <a:r>
              <a:rPr lang="ru-RU" dirty="0" smtClean="0">
                <a:latin typeface="+mj-lt"/>
              </a:rPr>
              <a:t>Юрьевна</a:t>
            </a:r>
            <a:endParaRPr lang="ru-RU" dirty="0">
              <a:latin typeface="+mj-lt"/>
            </a:endParaRPr>
          </a:p>
          <a:p>
            <a:pPr algn="r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endParaRPr lang="ru-RU" sz="120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Picture 4" descr="https://sun9-15.userapi.com/5XYlIus6tIONIok4rGs6N6wwUulOQIqp9UjpoQ/qlWxCFUqhn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6" t="5343" r="3217" b="10106"/>
          <a:stretch/>
        </p:blipFill>
        <p:spPr bwMode="auto">
          <a:xfrm>
            <a:off x="366891" y="1636953"/>
            <a:ext cx="2300228" cy="1600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366891" y="2189772"/>
            <a:ext cx="410881" cy="4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536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4s-info.ru/wp-content/uploads/sites/2/2020/12/mnogodetnye.jpg"/>
          <p:cNvPicPr>
            <a:picLocks noChangeAspect="1" noChangeArrowheads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5" r="3958"/>
          <a:stretch/>
        </p:blipFill>
        <p:spPr bwMode="auto">
          <a:xfrm>
            <a:off x="108797" y="847918"/>
            <a:ext cx="3070838" cy="1578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243" y="452170"/>
            <a:ext cx="2483574" cy="33081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Результативность </a:t>
            </a:r>
            <a:b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</a:br>
            <a:endParaRPr lang="ru-RU" dirty="0">
              <a:ln>
                <a:solidFill>
                  <a:srgbClr val="7030A0"/>
                </a:solidFill>
              </a:ln>
              <a:latin typeface="Comic Sans MS" panose="030F0702030302020204" pitchFamily="66" charset="0"/>
            </a:endParaRPr>
          </a:p>
        </p:txBody>
      </p:sp>
      <p:pic>
        <p:nvPicPr>
          <p:cNvPr id="11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2061272550"/>
              </p:ext>
            </p:extLst>
          </p:nvPr>
        </p:nvGraphicFramePr>
        <p:xfrm>
          <a:off x="3298054" y="102294"/>
          <a:ext cx="2392467" cy="149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1025341673"/>
              </p:ext>
            </p:extLst>
          </p:nvPr>
        </p:nvGraphicFramePr>
        <p:xfrm>
          <a:off x="3298053" y="1710863"/>
          <a:ext cx="2392467" cy="1535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50" name="Picture 2" descr="https://cdn.wccftech.com/wp-content/uploads/2016/07/patch-tuesday-july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68" r="15797"/>
          <a:stretch/>
        </p:blipFill>
        <p:spPr bwMode="auto">
          <a:xfrm>
            <a:off x="2049502" y="2219417"/>
            <a:ext cx="1008854" cy="1027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718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2" cstate="print"/>
          <a:srcRect l="27865" t="14973" r="46533" b="28662"/>
          <a:stretch/>
        </p:blipFill>
        <p:spPr>
          <a:xfrm>
            <a:off x="4449051" y="6673"/>
            <a:ext cx="1350091" cy="1672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1595" y="425971"/>
            <a:ext cx="2740100" cy="39699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15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Больше интересного здесь</a:t>
            </a:r>
          </a:p>
          <a:p>
            <a:pPr marL="0" indent="0" algn="r">
              <a:buNone/>
            </a:pPr>
            <a:endParaRPr lang="ru-RU" sz="1500" dirty="0">
              <a:ln>
                <a:solidFill>
                  <a:srgbClr val="7030A0"/>
                </a:solidFill>
              </a:ln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1500" dirty="0">
              <a:ln>
                <a:solidFill>
                  <a:srgbClr val="7030A0"/>
                </a:solidFill>
              </a:ln>
              <a:latin typeface="Comic Sans MS" panose="030F0702030302020204" pitchFamily="66" charset="0"/>
            </a:endParaRPr>
          </a:p>
        </p:txBody>
      </p:sp>
      <p:pic>
        <p:nvPicPr>
          <p:cNvPr id="44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65455" y="1063194"/>
            <a:ext cx="2275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+mj-lt"/>
              </a:rPr>
              <a:t/>
            </a:r>
            <a:br>
              <a:rPr lang="ru-RU" sz="1000" dirty="0">
                <a:latin typeface="+mj-lt"/>
              </a:rPr>
            </a:br>
            <a:endParaRPr lang="ru-RU" sz="1000" dirty="0">
              <a:latin typeface="+mj-lt"/>
            </a:endParaRPr>
          </a:p>
        </p:txBody>
      </p:sp>
      <p:pic>
        <p:nvPicPr>
          <p:cNvPr id="2050" name="Picture 2" descr="https://code-qr.ru/storage/generated/2024/05/27/77a8aa336bbc464a42bcd6fdcd65aa84/202405271702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7440" y="1027049"/>
            <a:ext cx="1953895" cy="1953895"/>
          </a:xfrm>
          <a:prstGeom prst="rect">
            <a:avLst/>
          </a:prstGeom>
          <a:noFill/>
        </p:spPr>
      </p:pic>
      <p:pic>
        <p:nvPicPr>
          <p:cNvPr id="30" name="Picture 2" descr="C:\Users\User\Desktop\KA-00472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505" y="983065"/>
            <a:ext cx="1353312" cy="2019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70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625" y="286200"/>
            <a:ext cx="2333510" cy="33231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Инновационность</a:t>
            </a:r>
            <a:b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</a:br>
            <a:endParaRPr lang="ru-RU" dirty="0">
              <a:ln>
                <a:solidFill>
                  <a:srgbClr val="7030A0"/>
                </a:solidFill>
              </a:ln>
              <a:latin typeface="Comic Sans MS" panose="030F0702030302020204" pitchFamily="66" charset="0"/>
            </a:endParaRPr>
          </a:p>
        </p:txBody>
      </p:sp>
      <p:pic>
        <p:nvPicPr>
          <p:cNvPr id="6" name="Picture 6" descr="https://image.ibb.co/g1YNKw/Frequently_asked_question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45" t="6784" r="12444" b="4997"/>
          <a:stretch/>
        </p:blipFill>
        <p:spPr bwMode="auto">
          <a:xfrm>
            <a:off x="2635472" y="690161"/>
            <a:ext cx="994341" cy="1144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do-journal.ru/images/stories/news/chemenev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990" r="5243"/>
          <a:stretch/>
        </p:blipFill>
        <p:spPr bwMode="auto">
          <a:xfrm>
            <a:off x="4481945" y="102725"/>
            <a:ext cx="968767" cy="1240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58459" y="1338138"/>
            <a:ext cx="161573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/>
              <a:t>Чеменёва А.А.</a:t>
            </a:r>
          </a:p>
          <a:p>
            <a:pPr algn="ctr"/>
            <a:r>
              <a:rPr lang="ru-RU" sz="700" i="1" dirty="0">
                <a:latin typeface="+mj-lt"/>
              </a:rPr>
              <a:t>Федеральный эксперт по вопросам дошкольного образования.</a:t>
            </a:r>
            <a:r>
              <a:rPr lang="ru-RU" sz="700" i="1" dirty="0">
                <a:solidFill>
                  <a:srgbClr val="555555"/>
                </a:solidFill>
                <a:latin typeface="+mj-lt"/>
              </a:rPr>
              <a:t> </a:t>
            </a:r>
            <a:endParaRPr lang="ru-RU" sz="700" i="1" dirty="0">
              <a:latin typeface="+mj-lt"/>
            </a:endParaRPr>
          </a:p>
        </p:txBody>
      </p:sp>
      <p:pic>
        <p:nvPicPr>
          <p:cNvPr id="11" name="Picture 6" descr="Федеральная Образовательная Программа дошкольного образования. ФОП ДО обложка кни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256" y="1259208"/>
            <a:ext cx="1059446" cy="14943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2" descr="C:\Users\User\Desktop\KA-00472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1945" y="1779097"/>
            <a:ext cx="970999" cy="1448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0.wp.com/leadingtounlock.com/wp-content/uploads/2018/08/key-in-jigsaw-puzzle.jpg?w=1689&amp;ssl=1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25" r="14666" b="10192"/>
          <a:stretch/>
        </p:blipFill>
        <p:spPr bwMode="auto">
          <a:xfrm>
            <a:off x="1433577" y="1930469"/>
            <a:ext cx="1481067" cy="1297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218374" y="1851955"/>
            <a:ext cx="1132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3-4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36917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Выгнутая вверх стрелка 16"/>
          <p:cNvSpPr/>
          <p:nvPr/>
        </p:nvSpPr>
        <p:spPr>
          <a:xfrm rot="792227" flipH="1">
            <a:off x="1510183" y="757404"/>
            <a:ext cx="1091294" cy="517666"/>
          </a:xfrm>
          <a:prstGeom prst="curvedDownArrow">
            <a:avLst>
              <a:gd name="adj1" fmla="val 23595"/>
              <a:gd name="adj2" fmla="val 47994"/>
              <a:gd name="adj3" fmla="val 35315"/>
            </a:avLst>
          </a:prstGeom>
          <a:solidFill>
            <a:srgbClr val="BD8DB8"/>
          </a:solidFill>
          <a:ln>
            <a:solidFill>
              <a:srgbClr val="7030A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 rot="21195696">
            <a:off x="3300409" y="788947"/>
            <a:ext cx="1007100" cy="395906"/>
          </a:xfrm>
          <a:prstGeom prst="curvedDownArrow">
            <a:avLst>
              <a:gd name="adj1" fmla="val 23595"/>
              <a:gd name="adj2" fmla="val 47994"/>
              <a:gd name="adj3" fmla="val 35315"/>
            </a:avLst>
          </a:prstGeom>
          <a:solidFill>
            <a:srgbClr val="BD8DB8"/>
          </a:solidFill>
          <a:ln>
            <a:solidFill>
              <a:srgbClr val="7030A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7" y="108827"/>
            <a:ext cx="5748291" cy="636086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Цель: </a:t>
            </a:r>
            <a:r>
              <a:rPr lang="ru-RU" sz="1350" dirty="0">
                <a:latin typeface="Comic Sans MS" panose="030F0702030302020204" pitchFamily="66" charset="0"/>
              </a:rPr>
              <a:t>создание условий для сохранения и укрепления здоровья детей через внедрение элементарных форм детского туризма</a:t>
            </a:r>
          </a:p>
        </p:txBody>
      </p:sp>
      <p:pic>
        <p:nvPicPr>
          <p:cNvPr id="1026" name="Picture 2" descr="https://img.razrisyika.ru/img/205/1200/819118-spichka-dlya-detey-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14" t="18599" r="7959" b="19361"/>
          <a:stretch/>
        </p:blipFill>
        <p:spPr bwMode="auto">
          <a:xfrm>
            <a:off x="4531715" y="2257292"/>
            <a:ext cx="1236947" cy="91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as-kvas.com/uploads/posts/2023-02/1675923076_gas-kvas-com-p-risunok-vodi-raskraska-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66" t="6214" r="47709" b="4726"/>
          <a:stretch/>
        </p:blipFill>
        <p:spPr bwMode="auto">
          <a:xfrm rot="4150378">
            <a:off x="615164" y="516050"/>
            <a:ext cx="434167" cy="1400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.razrisyika.ru/img/42/1200/164514-raskraska-siyayuschiy-fonarik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78" t="4286" r="7032" b="5982"/>
          <a:stretch/>
        </p:blipFill>
        <p:spPr bwMode="auto">
          <a:xfrm rot="15677545">
            <a:off x="4572166" y="478583"/>
            <a:ext cx="867005" cy="1321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c006a7cbbc0f7ecb5475cd037dd0e8b55c9c9952-8497203-images-thumbs&amp;ref=rim&amp;n=33&amp;w=249&amp;h=25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503169">
            <a:off x="132388" y="2234879"/>
            <a:ext cx="952110" cy="955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Выгнутая вверх стрелка 14"/>
          <p:cNvSpPr/>
          <p:nvPr/>
        </p:nvSpPr>
        <p:spPr>
          <a:xfrm flipV="1">
            <a:off x="3419998" y="2794055"/>
            <a:ext cx="1285167" cy="430711"/>
          </a:xfrm>
          <a:prstGeom prst="curvedDownArrow">
            <a:avLst>
              <a:gd name="adj1" fmla="val 23595"/>
              <a:gd name="adj2" fmla="val 47994"/>
              <a:gd name="adj3" fmla="val 35315"/>
            </a:avLst>
          </a:prstGeom>
          <a:solidFill>
            <a:srgbClr val="BD8DB8"/>
          </a:solidFill>
          <a:ln>
            <a:solidFill>
              <a:srgbClr val="7030A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flipH="1" flipV="1">
            <a:off x="1052694" y="2794057"/>
            <a:ext cx="1545093" cy="430712"/>
          </a:xfrm>
          <a:prstGeom prst="curvedDownArrow">
            <a:avLst>
              <a:gd name="adj1" fmla="val 23595"/>
              <a:gd name="adj2" fmla="val 47994"/>
              <a:gd name="adj3" fmla="val 35315"/>
            </a:avLst>
          </a:prstGeom>
          <a:solidFill>
            <a:srgbClr val="BD8DB8"/>
          </a:solidFill>
          <a:ln>
            <a:solidFill>
              <a:srgbClr val="7030A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2221679" y="985460"/>
            <a:ext cx="1447679" cy="174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951232">
            <a:off x="4909315" y="1062254"/>
            <a:ext cx="619079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Дети</a:t>
            </a:r>
          </a:p>
        </p:txBody>
      </p:sp>
      <p:sp>
        <p:nvSpPr>
          <p:cNvPr id="8" name="Прямоугольник 7"/>
          <p:cNvSpPr/>
          <p:nvPr/>
        </p:nvSpPr>
        <p:spPr>
          <a:xfrm rot="20469131">
            <a:off x="184657" y="1108790"/>
            <a:ext cx="101502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Родители</a:t>
            </a:r>
          </a:p>
        </p:txBody>
      </p:sp>
      <p:sp>
        <p:nvSpPr>
          <p:cNvPr id="9" name="Прямоугольник 8"/>
          <p:cNvSpPr/>
          <p:nvPr/>
        </p:nvSpPr>
        <p:spPr>
          <a:xfrm rot="1023828">
            <a:off x="4507816" y="2694362"/>
            <a:ext cx="9441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Педагоги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427" y="2776074"/>
            <a:ext cx="891268" cy="304315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Социум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0620" y="2314320"/>
            <a:ext cx="1188561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755" algn="r">
              <a:spcAft>
                <a:spcPts val="0"/>
              </a:spcAft>
            </a:pPr>
            <a:r>
              <a:rPr lang="ru-RU" sz="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использовать элементарные представления о туризме для увеличения двигательной активностью детей</a:t>
            </a:r>
            <a:r>
              <a:rPr lang="ru-RU" sz="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34680" y="1439488"/>
            <a:ext cx="231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755" lvl="0" algn="r"/>
            <a:r>
              <a:rPr lang="ru-RU" sz="700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расширить объем знаний и словарный запас в области физической культуры и туризма;</a:t>
            </a:r>
          </a:p>
          <a:p>
            <a:pPr marR="71755" lvl="0" algn="r"/>
            <a:r>
              <a:rPr lang="ru-RU" sz="700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совершенствовать навыки безопасного поведения на природе;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025" y="1577987"/>
            <a:ext cx="23298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71755" indent="-171450">
              <a:spcAft>
                <a:spcPts val="0"/>
              </a:spcAft>
              <a:buFontTx/>
              <a:buChar char="-"/>
            </a:pPr>
            <a:r>
              <a:rPr lang="ru-RU" sz="7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вовлечь семьи </a:t>
            </a:r>
            <a:r>
              <a:rPr lang="ru-RU" sz="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воспитанников </a:t>
            </a:r>
          </a:p>
          <a:p>
            <a:pPr marR="71755">
              <a:spcAft>
                <a:spcPts val="0"/>
              </a:spcAft>
            </a:pPr>
            <a:r>
              <a:rPr lang="ru-RU" sz="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мир туризма;</a:t>
            </a:r>
          </a:p>
          <a:p>
            <a:pPr marR="71755"/>
            <a:r>
              <a:rPr lang="ru-RU" sz="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сформировать межличностные, дружеские, коллективные отношения в процессе игровой туристической деятельности;</a:t>
            </a:r>
          </a:p>
          <a:p>
            <a:pPr marL="171450" marR="71755" indent="-171450" algn="ctr">
              <a:spcAft>
                <a:spcPts val="0"/>
              </a:spcAft>
              <a:buFontTx/>
              <a:buChar char="-"/>
            </a:pPr>
            <a:endParaRPr lang="ru-RU" sz="9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96454" y="2264034"/>
            <a:ext cx="1411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71755" indent="-171450">
              <a:spcAft>
                <a:spcPts val="0"/>
              </a:spcAft>
              <a:buFontTx/>
              <a:buChar char="-"/>
            </a:pPr>
            <a:r>
              <a:rPr lang="ru-RU" sz="7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 учреждения дополнительного образования для ДОУ;</a:t>
            </a:r>
            <a:endParaRPr lang="ru-RU" sz="7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546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216967619"/>
              </p:ext>
            </p:extLst>
          </p:nvPr>
        </p:nvGraphicFramePr>
        <p:xfrm>
          <a:off x="2455807" y="102294"/>
          <a:ext cx="3242481" cy="1290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1" descr="C:\Users\User\Downloads\IMG_20240410_072622_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4814" y="1474703"/>
            <a:ext cx="1364465" cy="1705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belon.club/uploads/posts/2023-04/1681326812_belon-club-p-smeshnie-belie-chelovechki-krasivo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79" t="5817" r="9314" b="7582"/>
          <a:stretch/>
        </p:blipFill>
        <p:spPr bwMode="auto">
          <a:xfrm>
            <a:off x="108797" y="1147297"/>
            <a:ext cx="2250490" cy="2032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0498" y="1474703"/>
            <a:ext cx="9587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755" algn="ctr">
              <a:spcAft>
                <a:spcPts val="0"/>
              </a:spcAft>
            </a:pPr>
            <a:r>
              <a:rPr lang="ru-RU" sz="8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"ДЕТСКИЙ ТУРИЗМ - ДЕЛО СЕРЬЁЗНОЕ" </a:t>
            </a:r>
            <a:endParaRPr lang="ru-RU" sz="8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s://gas-kvas.com/uploads/posts/2023-02/1675923076_gas-kvas-com-p-risunok-vodi-raskraska-3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66" t="6214" r="47709" b="4726"/>
          <a:stretch/>
        </p:blipFill>
        <p:spPr bwMode="auto">
          <a:xfrm rot="4150378">
            <a:off x="1346940" y="-269717"/>
            <a:ext cx="434167" cy="1400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 rot="20469131">
            <a:off x="914572" y="330914"/>
            <a:ext cx="101502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Родители</a:t>
            </a:r>
          </a:p>
        </p:txBody>
      </p:sp>
    </p:spTree>
    <p:extLst>
      <p:ext uri="{BB962C8B-B14F-4D97-AF65-F5344CB8AC3E}">
        <p14:creationId xmlns:p14="http://schemas.microsoft.com/office/powerpoint/2010/main" xmlns="" val="48133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5921" y="92592"/>
            <a:ext cx="2769833" cy="636086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Сетевое сообщество</a:t>
            </a:r>
            <a:r>
              <a:rPr lang="ru-RU" sz="1800" dirty="0">
                <a:latin typeface="Comic Sans MS" panose="030F0702030302020204" pitchFamily="66" charset="0"/>
              </a:rPr>
              <a:t/>
            </a:r>
            <a:br>
              <a:rPr lang="ru-RU" sz="1800" dirty="0">
                <a:latin typeface="Comic Sans MS" panose="030F0702030302020204" pitchFamily="66" charset="0"/>
              </a:rPr>
            </a:br>
            <a:r>
              <a:rPr lang="ru-RU" sz="1800" dirty="0">
                <a:latin typeface="Comic Sans MS" panose="030F0702030302020204" pitchFamily="66" charset="0"/>
              </a:rPr>
              <a:t> «Турист с пелёнок»</a:t>
            </a:r>
          </a:p>
        </p:txBody>
      </p:sp>
      <p:pic>
        <p:nvPicPr>
          <p:cNvPr id="4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l="31543" t="64744" r="30067" b="19153"/>
          <a:stretch/>
        </p:blipFill>
        <p:spPr>
          <a:xfrm>
            <a:off x="383707" y="871110"/>
            <a:ext cx="2176272" cy="513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https://www.funnyart.club/uploads/posts/2022-12/thumbs/1671251939_www-funnyart-club-p-kartinki-chelovechek-dlya-prezentatsii-kra-5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71" b="13635"/>
          <a:stretch/>
        </p:blipFill>
        <p:spPr bwMode="auto">
          <a:xfrm>
            <a:off x="2902728" y="1188720"/>
            <a:ext cx="2425176" cy="178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esktop\ВОСПИТАТЕЛЬ ГОДА 2024\IMG-20240403-WA00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803" y="1407579"/>
            <a:ext cx="2165261" cy="1623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avatars.mds.yandex.net/i?id=c006a7cbbc0f7ecb5475cd037dd0e8b55c9c9952-8497203-images-thumbs&amp;ref=rim&amp;n=33&amp;w=249&amp;h=2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503169">
            <a:off x="4705649" y="174496"/>
            <a:ext cx="849379" cy="852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>
            <a:spLocks noGrp="1"/>
          </p:cNvSpPr>
          <p:nvPr>
            <p:ph idx="1"/>
          </p:nvPr>
        </p:nvSpPr>
        <p:spPr>
          <a:xfrm>
            <a:off x="4690801" y="636505"/>
            <a:ext cx="891268" cy="304315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Социум</a:t>
            </a:r>
          </a:p>
        </p:txBody>
      </p:sp>
    </p:spTree>
    <p:extLst>
      <p:ext uri="{BB962C8B-B14F-4D97-AF65-F5344CB8AC3E}">
        <p14:creationId xmlns:p14="http://schemas.microsoft.com/office/powerpoint/2010/main" xmlns="" val="17750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для презентации 13.06\IMG-20240528-WA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8705" y="467888"/>
            <a:ext cx="2285691" cy="1285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\Desktop\для презентации 13.06\IMG_20240528_081508_6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29" y="1134796"/>
            <a:ext cx="1789813" cy="1986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454" y="125687"/>
            <a:ext cx="3031726" cy="428472"/>
          </a:xfrm>
        </p:spPr>
        <p:txBody>
          <a:bodyPr/>
          <a:lstStyle/>
          <a:p>
            <a:pPr algn="ctr"/>
            <a:r>
              <a:rPr lang="ru-RU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Центр «Чудо привал»</a:t>
            </a:r>
          </a:p>
        </p:txBody>
      </p:sp>
      <p:pic>
        <p:nvPicPr>
          <p:cNvPr id="4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DSAD66\Downloads\IMG_20240411_113542_159.jpg"/>
          <p:cNvPicPr>
            <a:picLocks noChangeAspect="1" noChangeArrowheads="1"/>
          </p:cNvPicPr>
          <p:nvPr/>
        </p:nvPicPr>
        <p:blipFill rotWithShape="1">
          <a:blip r:embed="rId5" cstate="print"/>
          <a:srcRect l="7320" t="39749"/>
          <a:stretch/>
        </p:blipFill>
        <p:spPr bwMode="auto">
          <a:xfrm>
            <a:off x="2964911" y="1850157"/>
            <a:ext cx="2725021" cy="1328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catherineasquithgallery.com/uploads/posts/2021-03/1614588294_103-p-ideya-na-belom-fone-1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9245" y="1642121"/>
            <a:ext cx="1471358" cy="147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mg.razrisyika.ru/img/42/1200/164514-raskraska-siyayuschiy-fonarik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78" t="4286" r="7032" b="5982"/>
          <a:stretch/>
        </p:blipFill>
        <p:spPr bwMode="auto">
          <a:xfrm rot="15677545">
            <a:off x="4674828" y="-267426"/>
            <a:ext cx="788171" cy="1201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 rot="951232">
            <a:off x="4929728" y="267262"/>
            <a:ext cx="72716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Дети</a:t>
            </a:r>
          </a:p>
        </p:txBody>
      </p:sp>
    </p:spTree>
    <p:extLst>
      <p:ext uri="{BB962C8B-B14F-4D97-AF65-F5344CB8AC3E}">
        <p14:creationId xmlns:p14="http://schemas.microsoft.com/office/powerpoint/2010/main" xmlns="" val="39832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DSAD66\Downloads\IMG_20230119_090807_626.jpg"/>
          <p:cNvPicPr>
            <a:picLocks noChangeAspect="1" noChangeArrowheads="1"/>
          </p:cNvPicPr>
          <p:nvPr/>
        </p:nvPicPr>
        <p:blipFill rotWithShape="1">
          <a:blip r:embed="rId2" cstate="print"/>
          <a:srcRect t="14303" b="40730"/>
          <a:stretch/>
        </p:blipFill>
        <p:spPr bwMode="auto">
          <a:xfrm>
            <a:off x="4284712" y="295321"/>
            <a:ext cx="1490589" cy="1382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96896" y="226521"/>
            <a:ext cx="3857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Центр «Лаборатория исследований»,</a:t>
            </a:r>
          </a:p>
          <a:p>
            <a:r>
              <a:rPr lang="ru-RU" sz="1600" dirty="0" smtClean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«Тропа </a:t>
            </a:r>
            <a:r>
              <a:rPr lang="ru-RU" sz="16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здоровья»</a:t>
            </a:r>
          </a:p>
        </p:txBody>
      </p:sp>
      <p:pic>
        <p:nvPicPr>
          <p:cNvPr id="6" name="Picture 3" descr="C:\Users\DSAD66\Downloads\IMG_20240411_113644_702.jpg"/>
          <p:cNvPicPr>
            <a:picLocks noChangeAspect="1" noChangeArrowheads="1"/>
          </p:cNvPicPr>
          <p:nvPr/>
        </p:nvPicPr>
        <p:blipFill rotWithShape="1">
          <a:blip r:embed="rId3" cstate="print"/>
          <a:srcRect b="20688"/>
          <a:stretch/>
        </p:blipFill>
        <p:spPr bwMode="auto">
          <a:xfrm>
            <a:off x="3439606" y="1731146"/>
            <a:ext cx="2335695" cy="1389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C:\Users\User\Desktop\ВОСПИТАТЕЛЬ ГОДА 2024\IMG-20230516-WA0037.jpg"/>
          <p:cNvPicPr>
            <a:picLocks noChangeAspect="1" noChangeArrowheads="1"/>
          </p:cNvPicPr>
          <p:nvPr/>
        </p:nvPicPr>
        <p:blipFill rotWithShape="1">
          <a:blip r:embed="rId4" cstate="print"/>
          <a:srcRect b="22696"/>
          <a:stretch/>
        </p:blipFill>
        <p:spPr bwMode="auto">
          <a:xfrm>
            <a:off x="108797" y="1731145"/>
            <a:ext cx="1457325" cy="1389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ВОСПИТАТЕЛЬ ГОДА 2024\IMG-20231213-WA003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/>
          <a:srcRect l="12343" r="17824" b="22881"/>
          <a:stretch/>
        </p:blipFill>
        <p:spPr bwMode="auto">
          <a:xfrm>
            <a:off x="1666143" y="1734495"/>
            <a:ext cx="1673441" cy="1386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https://img.razrisyika.ru/img/205/1200/819118-spichka-dlya-detey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14" t="18599" r="7959" b="19361"/>
          <a:stretch/>
        </p:blipFill>
        <p:spPr bwMode="auto">
          <a:xfrm>
            <a:off x="1534175" y="820038"/>
            <a:ext cx="1034359" cy="76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as-kvas.com/uploads/posts/2023-02/1675923076_gas-kvas-com-p-risunok-vodi-raskraska-3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66" t="6214" r="47709" b="4726"/>
          <a:stretch/>
        </p:blipFill>
        <p:spPr bwMode="auto">
          <a:xfrm rot="4150378">
            <a:off x="506093" y="674236"/>
            <a:ext cx="342117" cy="110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mg.razrisyika.ru/img/42/1200/164514-raskraska-siyayuschiy-fonarik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78" t="4286" r="7032" b="5982"/>
          <a:stretch/>
        </p:blipFill>
        <p:spPr bwMode="auto">
          <a:xfrm rot="15677545">
            <a:off x="3191082" y="735940"/>
            <a:ext cx="722946" cy="110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 rot="20236862">
            <a:off x="182246" y="1148109"/>
            <a:ext cx="780983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Родители</a:t>
            </a:r>
          </a:p>
        </p:txBody>
      </p:sp>
      <p:sp>
        <p:nvSpPr>
          <p:cNvPr id="16" name="Прямоугольник 15"/>
          <p:cNvSpPr/>
          <p:nvPr/>
        </p:nvSpPr>
        <p:spPr>
          <a:xfrm rot="1282692">
            <a:off x="1489399" y="1216563"/>
            <a:ext cx="9441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Педагоги</a:t>
            </a:r>
          </a:p>
        </p:txBody>
      </p:sp>
      <p:sp>
        <p:nvSpPr>
          <p:cNvPr id="17" name="Прямоугольник 16"/>
          <p:cNvSpPr/>
          <p:nvPr/>
        </p:nvSpPr>
        <p:spPr>
          <a:xfrm rot="760442">
            <a:off x="3459630" y="1238487"/>
            <a:ext cx="495649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Дети</a:t>
            </a:r>
          </a:p>
        </p:txBody>
      </p:sp>
    </p:spTree>
    <p:extLst>
      <p:ext uri="{BB962C8B-B14F-4D97-AF65-F5344CB8AC3E}">
        <p14:creationId xmlns:p14="http://schemas.microsoft.com/office/powerpoint/2010/main" xmlns="" val="28214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для презентации 13.06\IMG_20240528_112323_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983355" y="1181291"/>
            <a:ext cx="1353312" cy="180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C:\Users\User\Downloads\IMG_20240527_171211_630.jpg"/>
          <p:cNvPicPr>
            <a:picLocks noChangeAspect="1" noChangeArrowheads="1"/>
          </p:cNvPicPr>
          <p:nvPr/>
        </p:nvPicPr>
        <p:blipFill>
          <a:blip r:embed="rId3" cstate="print"/>
          <a:srcRect r="15193" b="18507"/>
          <a:stretch>
            <a:fillRect/>
          </a:stretch>
        </p:blipFill>
        <p:spPr bwMode="auto">
          <a:xfrm>
            <a:off x="167139" y="858921"/>
            <a:ext cx="1496688" cy="1917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User\Downloads\IMG_20240527_171154_109.jpg"/>
          <p:cNvPicPr>
            <a:picLocks noChangeAspect="1" noChangeArrowheads="1"/>
          </p:cNvPicPr>
          <p:nvPr/>
        </p:nvPicPr>
        <p:blipFill>
          <a:blip r:embed="rId4" cstate="print"/>
          <a:srcRect t="15606" b="9814"/>
          <a:stretch>
            <a:fillRect/>
          </a:stretch>
        </p:blipFill>
        <p:spPr bwMode="auto">
          <a:xfrm>
            <a:off x="1960938" y="1385533"/>
            <a:ext cx="1765539" cy="1755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Совместный отдых на улице,</a:t>
            </a:r>
            <a:br>
              <a:rPr lang="ru-RU" sz="1800" b="1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 обсуждение планов</a:t>
            </a:r>
            <a:endParaRPr lang="ru-RU" sz="18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8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52400" y="135060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ВОСПИТАТЕЛЬ ГОДА 2024\IMG_20240406_113510_621.jpg"/>
          <p:cNvPicPr>
            <a:picLocks noChangeAspect="1" noChangeArrowheads="1"/>
          </p:cNvPicPr>
          <p:nvPr/>
        </p:nvPicPr>
        <p:blipFill rotWithShape="1">
          <a:blip r:embed="rId2" cstate="print"/>
          <a:srcRect t="13757" r="9812" b="9684"/>
          <a:stretch/>
        </p:blipFill>
        <p:spPr bwMode="auto">
          <a:xfrm>
            <a:off x="1917453" y="1895383"/>
            <a:ext cx="1714190" cy="1319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C:\Users\User\Desktop\ВОСПИТАТЕЛЬ ГОДА 2024\IMG_20240406_114414_038.jpg"/>
          <p:cNvPicPr>
            <a:picLocks noChangeAspect="1" noChangeArrowheads="1"/>
          </p:cNvPicPr>
          <p:nvPr/>
        </p:nvPicPr>
        <p:blipFill rotWithShape="1">
          <a:blip r:embed="rId3" cstate="print"/>
          <a:srcRect t="4211" r="5829" b="26985"/>
          <a:stretch/>
        </p:blipFill>
        <p:spPr bwMode="auto">
          <a:xfrm>
            <a:off x="3845892" y="102294"/>
            <a:ext cx="1841663" cy="1686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1" name="Picture 5" descr="C:\Users\User\Desktop\ВОСПИТАТЕЛЬ ГОДА 2024\IMG_20240406_112456_715.jpg"/>
          <p:cNvPicPr>
            <a:picLocks noChangeAspect="1" noChangeArrowheads="1"/>
          </p:cNvPicPr>
          <p:nvPr/>
        </p:nvPicPr>
        <p:blipFill rotWithShape="1">
          <a:blip r:embed="rId4" cstate="print"/>
          <a:srcRect l="2317" t="10077" r="15325" b="10709"/>
          <a:stretch/>
        </p:blipFill>
        <p:spPr bwMode="auto">
          <a:xfrm>
            <a:off x="108797" y="1895383"/>
            <a:ext cx="1721511" cy="1323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6" descr="C:\Users\User\Desktop\ВОСПИТАТЕЛЬ ГОДА 2024\IMG_20240406_112625_046.jpg"/>
          <p:cNvPicPr>
            <a:picLocks noChangeAspect="1" noChangeArrowheads="1"/>
          </p:cNvPicPr>
          <p:nvPr/>
        </p:nvPicPr>
        <p:blipFill rotWithShape="1">
          <a:blip r:embed="rId5" cstate="print"/>
          <a:srcRect l="19538" t="2779" b="28234"/>
          <a:stretch/>
        </p:blipFill>
        <p:spPr bwMode="auto">
          <a:xfrm>
            <a:off x="3718788" y="1864311"/>
            <a:ext cx="1968766" cy="1319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54601" y="106358"/>
            <a:ext cx="2805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Совместный выезд </a:t>
            </a:r>
          </a:p>
          <a:p>
            <a:pPr algn="ctr"/>
            <a:r>
              <a:rPr lang="ru-RU" sz="1600" dirty="0">
                <a:ln>
                  <a:solidFill>
                    <a:srgbClr val="7030A0"/>
                  </a:solidFill>
                </a:ln>
                <a:latin typeface="Comic Sans MS" panose="030F0702030302020204" pitchFamily="66" charset="0"/>
              </a:rPr>
              <a:t>«День Здоровья» на Рице</a:t>
            </a:r>
          </a:p>
        </p:txBody>
      </p:sp>
      <p:pic>
        <p:nvPicPr>
          <p:cNvPr id="8" name="Picture 2" descr="https://i.ebayimg.com/00/s/MTE4M1gxMDAw/z/ADAAAOSw33FehUHe/$_57.JPG?set_id=880000500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8" t="7703" r="9050" b="8311"/>
          <a:stretch/>
        </p:blipFill>
        <p:spPr bwMode="auto">
          <a:xfrm>
            <a:off x="108797" y="102294"/>
            <a:ext cx="588099" cy="709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vatars.mds.yandex.net/i?id=3d105b2086e493cec958814761011db589558bbc-12752893-images-thumbs&amp;n=1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938" b="90000" l="6452" r="89785">
                        <a14:foregroundMark x1="49731" y1="5000" x2="49731" y2="5000"/>
                        <a14:foregroundMark x1="6452" y1="61250" x2="6452" y2="61250"/>
                        <a14:foregroundMark x1="11290" y1="54375" x2="11290" y2="54375"/>
                        <a14:foregroundMark x1="13441" y1="49375" x2="13441" y2="49375"/>
                        <a14:foregroundMark x1="12634" y1="52500" x2="12634" y2="52500"/>
                        <a14:foregroundMark x1="46505" y1="938" x2="46505" y2="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1" r="11814" b="9361"/>
          <a:stretch/>
        </p:blipFill>
        <p:spPr bwMode="auto">
          <a:xfrm>
            <a:off x="2840391" y="902691"/>
            <a:ext cx="878397" cy="808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rostov-kirovsky.ikro.ru/netcat_files/22889/24691/b6a8f723c4ff062b9477a6f9f15dd28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599" y="804628"/>
            <a:ext cx="1098063" cy="1098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prv1.lori-images.net/running-3d-character-0018410857-preview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7965" b="89823" l="9963" r="89852">
                        <a14:foregroundMark x1="48155" y1="7965" x2="48155" y2="7965"/>
                        <a14:foregroundMark x1="36900" y1="57522" x2="36900" y2="57522"/>
                        <a14:backgroundMark x1="21956" y1="31195" x2="21956" y2="31195"/>
                        <a14:backgroundMark x1="75461" y1="31858" x2="75461" y2="31858"/>
                        <a14:backgroundMark x1="57565" y1="30973" x2="57565" y2="30973"/>
                        <a14:backgroundMark x1="23801" y1="61504" x2="23801" y2="61504"/>
                        <a14:backgroundMark x1="81181" y1="60841" x2="81181" y2="60841"/>
                        <a14:backgroundMark x1="51107" y1="61504" x2="51107" y2="61504"/>
                        <a14:backgroundMark x1="45572" y1="29867" x2="45572" y2="29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09" t="4747" r="30196" b="18727"/>
          <a:stretch/>
        </p:blipFill>
        <p:spPr bwMode="auto">
          <a:xfrm>
            <a:off x="1069659" y="804628"/>
            <a:ext cx="634467" cy="10048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belon.club/uploads/posts/2023-04/1681423669_belon-club-p-chelovechek-s-serdechkom-v-rukakh-oboi-1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96" r="20086"/>
          <a:stretch/>
        </p:blipFill>
        <p:spPr bwMode="auto">
          <a:xfrm>
            <a:off x="377344" y="903863"/>
            <a:ext cx="457608" cy="87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498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6100</TotalTime>
  <Words>170</Words>
  <Application>Microsoft Office PowerPoint</Application>
  <PresentationFormat>Произвольный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автономное общеобразовательное учреждение  «Средняя общеобразовательная школа № 1 «Полюс»</vt:lpstr>
      <vt:lpstr>Инновационность </vt:lpstr>
      <vt:lpstr>Цель: создание условий для сохранения и укрепления здоровья детей через внедрение элементарных форм детского туризма</vt:lpstr>
      <vt:lpstr>Слайд 4</vt:lpstr>
      <vt:lpstr>Сетевое сообщество  «Турист с пелёнок»</vt:lpstr>
      <vt:lpstr>Центр «Чудо привал»</vt:lpstr>
      <vt:lpstr>Слайд 7</vt:lpstr>
      <vt:lpstr>Совместный отдых на улице,  обсуждение планов</vt:lpstr>
      <vt:lpstr>Слайд 9</vt:lpstr>
      <vt:lpstr>Результативность 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Smoxt</dc:creator>
  <cp:lastModifiedBy>User</cp:lastModifiedBy>
  <cp:revision>284</cp:revision>
  <dcterms:created xsi:type="dcterms:W3CDTF">2021-04-29T21:41:20Z</dcterms:created>
  <dcterms:modified xsi:type="dcterms:W3CDTF">2025-04-05T11:05:14Z</dcterms:modified>
</cp:coreProperties>
</file>